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98" r:id="rId2"/>
    <p:sldId id="285" r:id="rId3"/>
    <p:sldId id="286" r:id="rId4"/>
    <p:sldId id="287" r:id="rId5"/>
    <p:sldId id="290" r:id="rId6"/>
    <p:sldId id="291" r:id="rId7"/>
    <p:sldId id="292" r:id="rId8"/>
    <p:sldId id="293" r:id="rId9"/>
    <p:sldId id="283" r:id="rId10"/>
    <p:sldId id="284" r:id="rId11"/>
    <p:sldId id="277" r:id="rId12"/>
    <p:sldId id="278" r:id="rId13"/>
    <p:sldId id="294" r:id="rId14"/>
    <p:sldId id="295" r:id="rId15"/>
    <p:sldId id="296" r:id="rId16"/>
    <p:sldId id="297" r:id="rId17"/>
    <p:sldId id="279" r:id="rId18"/>
    <p:sldId id="280" r:id="rId19"/>
    <p:sldId id="281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01/06/1443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Aromatic compounds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Dr.Entssar</a:t>
            </a:r>
            <a:r>
              <a:rPr lang="en-US" dirty="0" smtClean="0"/>
              <a:t> </a:t>
            </a:r>
            <a:r>
              <a:rPr lang="en-US" dirty="0" err="1" smtClean="0"/>
              <a:t>Alshaway</a:t>
            </a:r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7575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919"/>
    </mc:Choice>
    <mc:Fallback xmlns="">
      <p:transition spd="slow" advTm="4291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692696"/>
            <a:ext cx="7848872" cy="568863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133"/>
    </mc:Choice>
    <mc:Fallback xmlns="">
      <p:transition spd="slow" advTm="63133"/>
    </mc:Fallback>
  </mc:AlternateContent>
  <p:timing>
    <p:tnLst>
      <p:par>
        <p:cTn id="1" dur="indefinite" restart="never" nodeType="tmRoot"/>
      </p:par>
    </p:tn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spcBef>
                <a:spcPct val="50000"/>
              </a:spcBef>
              <a:buNone/>
            </a:pPr>
            <a:r>
              <a:rPr lang="en-US" sz="3900" dirty="0" smtClean="0"/>
              <a:t>Substituent groups on a benzene ring affect </a:t>
            </a:r>
            <a:r>
              <a:rPr lang="en-US" sz="3900" dirty="0" err="1" smtClean="0"/>
              <a:t>electrophilic</a:t>
            </a:r>
            <a:r>
              <a:rPr lang="en-US" sz="3900" dirty="0" smtClean="0"/>
              <a:t> aromatic substitution </a:t>
            </a:r>
          </a:p>
          <a:p>
            <a:pPr marL="457200" indent="-457200" algn="l">
              <a:spcBef>
                <a:spcPct val="50000"/>
              </a:spcBef>
              <a:buNone/>
            </a:pPr>
            <a:r>
              <a:rPr lang="en-US" sz="3900" dirty="0" smtClean="0"/>
              <a:t>reactions in two ways:</a:t>
            </a:r>
          </a:p>
          <a:p>
            <a:pPr marL="457200" indent="-457200" algn="l">
              <a:spcBef>
                <a:spcPct val="50000"/>
              </a:spcBef>
            </a:pPr>
            <a:endParaRPr lang="en-US" dirty="0" smtClean="0"/>
          </a:p>
          <a:p>
            <a:pPr marL="457200" indent="-457200" algn="l"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1-reactivity</a:t>
            </a:r>
          </a:p>
          <a:p>
            <a:pPr marL="457200" indent="-457200" algn="l">
              <a:spcBef>
                <a:spcPct val="50000"/>
              </a:spcBef>
              <a:buNone/>
            </a:pPr>
            <a:r>
              <a:rPr lang="en-US" dirty="0" smtClean="0"/>
              <a:t>  activate  (faster than benzene)</a:t>
            </a:r>
          </a:p>
          <a:p>
            <a:pPr marL="457200" indent="-457200" algn="l">
              <a:spcBef>
                <a:spcPct val="50000"/>
              </a:spcBef>
              <a:buNone/>
            </a:pPr>
            <a:r>
              <a:rPr lang="en-US" dirty="0" smtClean="0"/>
              <a:t> or deactivate (slower than benzene)</a:t>
            </a:r>
          </a:p>
          <a:p>
            <a:pPr marL="457200" indent="-457200" algn="l">
              <a:spcBef>
                <a:spcPct val="50000"/>
              </a:spcBef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2-orientation</a:t>
            </a:r>
          </a:p>
          <a:p>
            <a:pPr marL="457200" indent="-457200" algn="l">
              <a:spcBef>
                <a:spcPct val="50000"/>
              </a:spcBef>
              <a:buNone/>
            </a:pPr>
            <a:r>
              <a:rPr lang="en-US" i="1" dirty="0" err="1" smtClean="0"/>
              <a:t>ortho</a:t>
            </a:r>
            <a:r>
              <a:rPr lang="en-US" i="1" dirty="0" smtClean="0"/>
              <a:t>-</a:t>
            </a:r>
            <a:r>
              <a:rPr lang="en-US" dirty="0" smtClean="0"/>
              <a:t> + </a:t>
            </a:r>
            <a:r>
              <a:rPr lang="en-US" i="1" dirty="0" err="1" smtClean="0"/>
              <a:t>para</a:t>
            </a:r>
            <a:r>
              <a:rPr lang="en-US" i="1" dirty="0" smtClean="0"/>
              <a:t>- </a:t>
            </a:r>
            <a:r>
              <a:rPr lang="en-US" dirty="0" smtClean="0"/>
              <a:t>direction</a:t>
            </a:r>
          </a:p>
          <a:p>
            <a:pPr marL="457200" indent="-457200" algn="l">
              <a:spcBef>
                <a:spcPct val="50000"/>
              </a:spcBef>
              <a:buNone/>
            </a:pPr>
            <a:r>
              <a:rPr lang="en-US" dirty="0" smtClean="0"/>
              <a:t>or </a:t>
            </a:r>
            <a:r>
              <a:rPr lang="en-US" i="1" dirty="0" smtClean="0"/>
              <a:t>meta-</a:t>
            </a:r>
            <a:r>
              <a:rPr lang="en-US" dirty="0" smtClean="0"/>
              <a:t> direction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76"/>
    </mc:Choice>
    <mc:Fallback xmlns="">
      <p:transition spd="slow" advTm="81576"/>
    </mc:Fallback>
  </mc:AlternateContent>
  <p:timing>
    <p:tnLst>
      <p:par>
        <p:cTn id="1" dur="indefinite" restart="never" nodeType="tmRoot"/>
      </p:par>
    </p:tn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>
              <a:spcBef>
                <a:spcPct val="50000"/>
              </a:spcBef>
              <a:buNone/>
            </a:pP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</a:p>
          <a:p>
            <a:pPr algn="l">
              <a:spcBef>
                <a:spcPct val="50000"/>
              </a:spcBef>
              <a:buNone/>
            </a:pPr>
            <a:r>
              <a:rPr lang="en-US" dirty="0" smtClean="0"/>
              <a:t>activates the benzene ring towards EAS</a:t>
            </a:r>
          </a:p>
          <a:p>
            <a:pPr algn="l">
              <a:spcBef>
                <a:spcPct val="50000"/>
              </a:spcBef>
              <a:buNone/>
            </a:pPr>
            <a:r>
              <a:rPr lang="en-US" dirty="0" smtClean="0"/>
              <a:t>directs substitution to the </a:t>
            </a:r>
            <a:r>
              <a:rPr lang="en-US" i="1" dirty="0" err="1" smtClean="0"/>
              <a:t>ortho</a:t>
            </a:r>
            <a:r>
              <a:rPr lang="en-US" i="1" dirty="0" smtClean="0"/>
              <a:t>-</a:t>
            </a:r>
            <a:r>
              <a:rPr lang="en-US" dirty="0" smtClean="0"/>
              <a:t> &amp; </a:t>
            </a:r>
            <a:r>
              <a:rPr lang="en-US" i="1" dirty="0" err="1" smtClean="0"/>
              <a:t>para</a:t>
            </a:r>
            <a:r>
              <a:rPr lang="en-US" i="1" dirty="0" smtClean="0"/>
              <a:t>-</a:t>
            </a:r>
            <a:r>
              <a:rPr lang="en-US" dirty="0" smtClean="0"/>
              <a:t> positions</a:t>
            </a:r>
          </a:p>
          <a:p>
            <a:pPr algn="l">
              <a:spcBef>
                <a:spcPct val="50000"/>
              </a:spcBef>
              <a:buNone/>
            </a:pPr>
            <a:r>
              <a:rPr lang="en-US" dirty="0" smtClean="0"/>
              <a:t>-NO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algn="l">
              <a:spcBef>
                <a:spcPct val="50000"/>
              </a:spcBef>
              <a:buNone/>
            </a:pPr>
            <a:r>
              <a:rPr lang="en-US" dirty="0" smtClean="0"/>
              <a:t>deactivates the benzene ring towards EAS</a:t>
            </a:r>
          </a:p>
          <a:p>
            <a:pPr algn="l">
              <a:spcBef>
                <a:spcPct val="50000"/>
              </a:spcBef>
              <a:buNone/>
            </a:pPr>
            <a:r>
              <a:rPr lang="en-US" dirty="0" smtClean="0"/>
              <a:t>directs substitution to the </a:t>
            </a:r>
            <a:r>
              <a:rPr lang="en-US" i="1" dirty="0" smtClean="0"/>
              <a:t>meta</a:t>
            </a:r>
            <a:r>
              <a:rPr lang="en-US" dirty="0" smtClean="0"/>
              <a:t>- position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2234"/>
    </mc:Choice>
    <mc:Fallback xmlns="">
      <p:transition spd="slow" advTm="82234"/>
    </mc:Fallback>
  </mc:AlternateContent>
  <p:timing>
    <p:tnLst>
      <p:par>
        <p:cTn id="1" dur="indefinite" restart="never" nodeType="tmRoot"/>
      </p:par>
    </p:tnLst>
  </p:timing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0749" y="333375"/>
            <a:ext cx="7362502" cy="611981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103"/>
    </mc:Choice>
    <mc:Fallback xmlns="">
      <p:transition spd="slow" advTm="55103"/>
    </mc:Fallback>
  </mc:AlternateContent>
  <p:timing>
    <p:tnLst>
      <p:par>
        <p:cTn id="1" dur="indefinite" restart="never" nodeType="tmRoot"/>
      </p:par>
    </p:tnLst>
  </p:timing>
  <p:extLst mod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457200" indent="-457200" algn="l">
              <a:spcBef>
                <a:spcPct val="50000"/>
              </a:spcBef>
              <a:buNone/>
            </a:pPr>
            <a:r>
              <a:rPr lang="en-US" dirty="0" smtClean="0"/>
              <a:t>Electron donating groups activate the benzene ring to </a:t>
            </a:r>
            <a:r>
              <a:rPr lang="en-US" dirty="0" err="1" smtClean="0"/>
              <a:t>electrophilic</a:t>
            </a:r>
            <a:r>
              <a:rPr lang="en-US" dirty="0" smtClean="0"/>
              <a:t> aromatic substitution.</a:t>
            </a:r>
          </a:p>
          <a:p>
            <a:pPr marL="457200" indent="-457200" algn="l">
              <a:spcBef>
                <a:spcPct val="50000"/>
              </a:spcBef>
              <a:buNone/>
            </a:pPr>
            <a:r>
              <a:rPr lang="en-US" dirty="0" smtClean="0"/>
              <a:t>1-electron donating groups increase the electron density in the ring and make it more reactive with </a:t>
            </a:r>
            <a:r>
              <a:rPr lang="en-US" dirty="0" err="1" smtClean="0"/>
              <a:t>electrophiles</a:t>
            </a:r>
            <a:r>
              <a:rPr lang="en-US" dirty="0" smtClean="0"/>
              <a:t>.</a:t>
            </a:r>
          </a:p>
          <a:p>
            <a:pPr marL="457200" indent="-457200" algn="l">
              <a:spcBef>
                <a:spcPct val="50000"/>
              </a:spcBef>
              <a:buNone/>
            </a:pPr>
            <a:r>
              <a:rPr lang="en-US" dirty="0" smtClean="0"/>
              <a:t>2-electron donation stabilizes the intermediate </a:t>
            </a:r>
            <a:r>
              <a:rPr lang="en-US" dirty="0" err="1" smtClean="0"/>
              <a:t>carbocation</a:t>
            </a:r>
            <a:r>
              <a:rPr lang="en-US" dirty="0" smtClean="0"/>
              <a:t>,  and increases the rate.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757"/>
    </mc:Choice>
    <mc:Fallback xmlns="">
      <p:transition spd="slow" advTm="79757"/>
    </mc:Fallback>
  </mc:AlternateContent>
  <p:timing>
    <p:tnLst>
      <p:par>
        <p:cTn id="1" dur="indefinite" restart="never" nodeType="tmRoot"/>
      </p:par>
    </p:tnLst>
  </p:timing>
  <p:extLst mod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457200" indent="-457200" algn="l">
              <a:spcBef>
                <a:spcPct val="50000"/>
              </a:spcBef>
              <a:buNone/>
            </a:pPr>
            <a:r>
              <a:rPr lang="en-US" dirty="0" smtClean="0"/>
              <a:t>Electron withdrawing groups deactivate the benzene ring to </a:t>
            </a:r>
            <a:r>
              <a:rPr lang="en-US" dirty="0" err="1" smtClean="0"/>
              <a:t>electrophilic</a:t>
            </a:r>
            <a:r>
              <a:rPr lang="en-US" dirty="0" smtClean="0"/>
              <a:t> aromatic substitution.</a:t>
            </a:r>
          </a:p>
          <a:p>
            <a:pPr marL="457200" indent="-457200" algn="l">
              <a:spcBef>
                <a:spcPct val="50000"/>
              </a:spcBef>
              <a:buNone/>
            </a:pPr>
            <a:r>
              <a:rPr lang="en-US" dirty="0" smtClean="0"/>
              <a:t>1-electron withdrawing groups decrease the electron density in the ring and make it less reactive with </a:t>
            </a:r>
            <a:r>
              <a:rPr lang="en-US" dirty="0" err="1" smtClean="0"/>
              <a:t>electrophiles</a:t>
            </a:r>
            <a:r>
              <a:rPr lang="en-US" dirty="0" smtClean="0"/>
              <a:t>.</a:t>
            </a:r>
          </a:p>
          <a:p>
            <a:pPr marL="457200" indent="-457200" algn="l">
              <a:spcBef>
                <a:spcPct val="50000"/>
              </a:spcBef>
              <a:buNone/>
            </a:pPr>
            <a:r>
              <a:rPr lang="en-US" dirty="0" smtClean="0"/>
              <a:t>2-electron withdrawal destabilizes the intermediate </a:t>
            </a:r>
            <a:r>
              <a:rPr lang="en-US" dirty="0" err="1" smtClean="0"/>
              <a:t>carbocation</a:t>
            </a:r>
            <a:r>
              <a:rPr lang="en-US" dirty="0" smtClean="0"/>
              <a:t>, and slowing the rate.</a:t>
            </a:r>
          </a:p>
          <a:p>
            <a:pPr algn="l"/>
            <a:endParaRPr lang="ar-IQ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805"/>
    </mc:Choice>
    <mc:Fallback xmlns="">
      <p:transition spd="slow" advTm="94805"/>
    </mc:Fallback>
  </mc:AlternateContent>
  <p:timing>
    <p:tnLst>
      <p:par>
        <p:cTn id="1" dur="indefinite" restart="never" nodeType="tmRoot"/>
      </p:par>
    </p:tnLst>
  </p:timing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748254"/>
            <a:ext cx="8229600" cy="503446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805"/>
    </mc:Choice>
    <mc:Fallback xmlns="">
      <p:transition spd="slow" advTm="30805"/>
    </mc:Fallback>
  </mc:AlternateContent>
  <p:timing>
    <p:tnLst>
      <p:par>
        <p:cTn id="1" dur="indefinite" restart="never" nodeType="tmRoot"/>
      </p:par>
    </p:tnLst>
  </p:timing>
  <p:extLst mod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404664"/>
            <a:ext cx="8229600" cy="5976664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2006"/>
    </mc:Choice>
    <mc:Fallback xmlns="">
      <p:transition spd="slow" advTm="152006"/>
    </mc:Fallback>
  </mc:AlternateContent>
  <p:timing>
    <p:tnLst>
      <p:par>
        <p:cTn id="1" dur="indefinite" restart="never" nodeType="tmRoot"/>
      </p:par>
    </p:tnLst>
  </p:timing>
  <p:extLst mod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476672"/>
            <a:ext cx="8229600" cy="5760639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319"/>
    </mc:Choice>
    <mc:Fallback xmlns="">
      <p:transition spd="slow" advTm="125319"/>
    </mc:Fallback>
  </mc:AlternateContent>
  <p:timing>
    <p:tnLst>
      <p:par>
        <p:cTn id="1" dur="indefinite" restart="never" nodeType="tmRoot"/>
      </p:par>
    </p:tnLst>
  </p:timing>
  <p:extLst mod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76250"/>
            <a:ext cx="8208911" cy="5977086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255"/>
    </mc:Choice>
    <mc:Fallback xmlns="">
      <p:transition spd="slow" advTm="170255"/>
    </mc:Fallback>
  </mc:AlternateContent>
  <p:timing>
    <p:tnLst>
      <p:par>
        <p:cTn id="1" dur="indefinite" restart="never" nodeType="tmRoot"/>
      </p:par>
    </p:tn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Friedel</a:t>
            </a:r>
            <a:r>
              <a:rPr lang="en-US" b="1" dirty="0" smtClean="0">
                <a:solidFill>
                  <a:srgbClr val="FF0000"/>
                </a:solidFill>
              </a:rPr>
              <a:t>–Crafts Alkylation: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>
              <a:buNone/>
            </a:pPr>
            <a:r>
              <a:rPr lang="en-US" b="1" dirty="0" smtClean="0"/>
              <a:t>Synthesis of alkyl benzenes from alkyl halides and a Lewis acid, usually AlCl</a:t>
            </a:r>
            <a:r>
              <a:rPr lang="en-US" b="1" baseline="-25000" dirty="0" smtClean="0"/>
              <a:t>3</a:t>
            </a:r>
            <a:r>
              <a:rPr lang="en-US" b="1" dirty="0" smtClean="0"/>
              <a:t>.</a:t>
            </a:r>
            <a:endParaRPr lang="en-US" dirty="0" smtClean="0"/>
          </a:p>
          <a:p>
            <a:pPr lvl="0" algn="l">
              <a:buNone/>
            </a:pPr>
            <a:r>
              <a:rPr lang="en-US" b="1" dirty="0" smtClean="0"/>
              <a:t>Reactions of alkyl halide with Lewis acid produces a </a:t>
            </a:r>
            <a:r>
              <a:rPr lang="en-US" b="1" dirty="0" err="1" smtClean="0"/>
              <a:t>carbocation</a:t>
            </a:r>
            <a:r>
              <a:rPr lang="en-US" b="1" dirty="0" smtClean="0"/>
              <a:t>, which is the </a:t>
            </a:r>
            <a:r>
              <a:rPr lang="en-US" b="1" dirty="0" err="1" smtClean="0"/>
              <a:t>electrophile</a:t>
            </a:r>
            <a:r>
              <a:rPr lang="en-US" b="1" dirty="0" smtClean="0"/>
              <a:t>.</a:t>
            </a:r>
          </a:p>
          <a:p>
            <a:pPr lvl="0"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algn="l"/>
            <a:endParaRPr lang="ar-IQ" dirty="0"/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437112"/>
            <a:ext cx="8388424" cy="20162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098"/>
    </mc:Choice>
    <mc:Fallback xmlns="">
      <p:transition spd="slow" advTm="64098"/>
    </mc:Fallback>
  </mc:AlternateContent>
  <p:timing>
    <p:tnLst>
      <p:par>
        <p:cTn id="1" dur="indefinite" restart="never" nodeType="tmRoot"/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Mechanism 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pic>
        <p:nvPicPr>
          <p:cNvPr id="4" name="عنصر نائب للمحتوى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196752"/>
            <a:ext cx="8136904" cy="496855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5856"/>
    </mc:Choice>
    <mc:Fallback xmlns="">
      <p:transition spd="slow" advTm="135856"/>
    </mc:Fallback>
  </mc:AlternateContent>
  <p:timing>
    <p:tnLst>
      <p:par>
        <p:cTn id="1" dur="indefinite" restart="never" nodeType="tmRoot"/>
      </p:par>
    </p:tn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Friedel</a:t>
            </a:r>
            <a:r>
              <a:rPr lang="en-US" b="1" dirty="0" smtClean="0">
                <a:solidFill>
                  <a:srgbClr val="FF0000"/>
                </a:solidFill>
              </a:rPr>
              <a:t>–Crafts </a:t>
            </a:r>
            <a:r>
              <a:rPr lang="en-US" b="1" dirty="0" err="1" smtClean="0">
                <a:solidFill>
                  <a:srgbClr val="FF0000"/>
                </a:solidFill>
              </a:rPr>
              <a:t>Acylation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>
              <a:buNone/>
            </a:pPr>
            <a:r>
              <a:rPr lang="en-US" b="1" dirty="0" err="1" smtClean="0"/>
              <a:t>Acyl</a:t>
            </a:r>
            <a:r>
              <a:rPr lang="en-US" b="1" dirty="0" smtClean="0"/>
              <a:t> chloride is used in place of alkyl chloride.</a:t>
            </a:r>
            <a:endParaRPr lang="en-US" dirty="0" smtClean="0"/>
          </a:p>
          <a:p>
            <a:pPr lvl="0" algn="l">
              <a:buNone/>
            </a:pPr>
            <a:r>
              <a:rPr lang="en-US" b="1" dirty="0" smtClean="0"/>
              <a:t>The product is a phenyl </a:t>
            </a:r>
            <a:r>
              <a:rPr lang="en-US" b="1" dirty="0" err="1" smtClean="0"/>
              <a:t>ketone</a:t>
            </a:r>
            <a:r>
              <a:rPr lang="en-US" b="1" dirty="0" smtClean="0"/>
              <a:t> that is less reactive than benzene.</a:t>
            </a:r>
            <a:endParaRPr lang="en-US" dirty="0" smtClean="0"/>
          </a:p>
          <a:p>
            <a:pPr algn="l"/>
            <a:r>
              <a:rPr lang="en-US" b="1" dirty="0" smtClean="0"/>
              <a:t>Mechanism of </a:t>
            </a:r>
            <a:r>
              <a:rPr lang="en-US" b="1" dirty="0" err="1" smtClean="0"/>
              <a:t>Acylation</a:t>
            </a:r>
            <a:endParaRPr lang="en-US" dirty="0" smtClean="0"/>
          </a:p>
          <a:p>
            <a:pPr algn="l">
              <a:buNone/>
            </a:pPr>
            <a:r>
              <a:rPr lang="en-US" b="1" dirty="0" smtClean="0"/>
              <a:t>Step 1: Formation of the </a:t>
            </a:r>
            <a:r>
              <a:rPr lang="en-US" b="1" dirty="0" err="1" smtClean="0"/>
              <a:t>acylium</a:t>
            </a:r>
            <a:r>
              <a:rPr lang="en-US" b="1" dirty="0" smtClean="0"/>
              <a:t> ion.</a:t>
            </a:r>
            <a:r>
              <a:rPr lang="en-US" dirty="0" smtClean="0"/>
              <a:t> </a:t>
            </a:r>
          </a:p>
          <a:p>
            <a:pPr algn="l">
              <a:buNone/>
            </a:pPr>
            <a:r>
              <a:rPr lang="en-US" dirty="0" smtClean="0"/>
              <a:t>Step 2: </a:t>
            </a:r>
            <a:r>
              <a:rPr lang="en-US" dirty="0" err="1" smtClean="0"/>
              <a:t>Electrophilic</a:t>
            </a:r>
            <a:r>
              <a:rPr lang="en-US" dirty="0" smtClean="0"/>
              <a:t>  attack to form                         the sigma complex.</a:t>
            </a:r>
          </a:p>
          <a:p>
            <a:pPr algn="l">
              <a:buNone/>
            </a:pPr>
            <a:r>
              <a:rPr lang="en-US" dirty="0" smtClean="0"/>
              <a:t>Step3:deprotenation of sigma complex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554"/>
    </mc:Choice>
    <mc:Fallback xmlns="">
      <p:transition spd="slow" advTm="29554"/>
    </mc:Fallback>
  </mc:AlternateContent>
  <p:timing>
    <p:tnLst>
      <p:par>
        <p:cTn id="1" dur="indefinite" restart="never" nodeType="tmRoot"/>
      </p:par>
    </p:tn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Mechanism of </a:t>
            </a:r>
            <a:r>
              <a:rPr lang="en-US" dirty="0" err="1" smtClean="0">
                <a:solidFill>
                  <a:srgbClr val="FF0000"/>
                </a:solidFill>
              </a:rPr>
              <a:t>Acylation</a:t>
            </a:r>
            <a:endParaRPr lang="ar-IQ" dirty="0">
              <a:solidFill>
                <a:srgbClr val="FF0000"/>
              </a:solidFill>
            </a:endParaRPr>
          </a:p>
        </p:txBody>
      </p:sp>
      <p:pic>
        <p:nvPicPr>
          <p:cNvPr id="4" name="عنصر نائب للمحتوى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56792"/>
            <a:ext cx="8229600" cy="482453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744"/>
    </mc:Choice>
    <mc:Fallback xmlns="">
      <p:transition spd="slow" advTm="116744"/>
    </mc:Fallback>
  </mc:AlternateContent>
  <p:timing>
    <p:tnLst>
      <p:par>
        <p:cTn id="1" dur="indefinite" restart="never" nodeType="tmRoot"/>
      </p:par>
    </p:tn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Clemmensen</a:t>
            </a:r>
            <a:r>
              <a:rPr lang="en-US" dirty="0" smtClean="0">
                <a:solidFill>
                  <a:srgbClr val="FF0000"/>
                </a:solidFill>
              </a:rPr>
              <a:t> Reduction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Tx/>
              <a:buNone/>
            </a:pPr>
            <a:r>
              <a:rPr lang="en-US" dirty="0" err="1" smtClean="0"/>
              <a:t>Acyl</a:t>
            </a:r>
            <a:r>
              <a:rPr lang="en-US" dirty="0" smtClean="0"/>
              <a:t> benzenes can be converted to alkyl benzenes by treatment with aqueous </a:t>
            </a:r>
            <a:r>
              <a:rPr lang="en-US" dirty="0" err="1" smtClean="0"/>
              <a:t>HCl</a:t>
            </a:r>
            <a:r>
              <a:rPr lang="en-US" dirty="0" smtClean="0"/>
              <a:t> and amalgamated zinc.</a:t>
            </a:r>
          </a:p>
          <a:p>
            <a:pPr algn="l">
              <a:buFontTx/>
              <a:buNone/>
            </a:pPr>
            <a:endParaRPr lang="en-US" dirty="0" smtClean="0"/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717032"/>
            <a:ext cx="9144000" cy="280831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486"/>
    </mc:Choice>
    <mc:Fallback xmlns="">
      <p:transition spd="slow" advTm="105486"/>
    </mc:Fallback>
  </mc:AlternateContent>
  <p:timing>
    <p:tnLst>
      <p:par>
        <p:cTn id="1" dur="indefinite" restart="never" nodeType="tmRoot"/>
      </p:par>
    </p:tn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Side-Chain </a:t>
            </a:r>
            <a:r>
              <a:rPr lang="en-US" dirty="0" err="1" smtClean="0">
                <a:solidFill>
                  <a:srgbClr val="FF0000"/>
                </a:solidFill>
              </a:rPr>
              <a:t>Halogenation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err="1" smtClean="0"/>
              <a:t>Benzylic</a:t>
            </a:r>
            <a:r>
              <a:rPr lang="en-US" dirty="0" smtClean="0"/>
              <a:t> position is the most reactive.</a:t>
            </a:r>
          </a:p>
          <a:p>
            <a:pPr algn="l">
              <a:buNone/>
            </a:pPr>
            <a:r>
              <a:rPr lang="en-US" dirty="0" smtClean="0"/>
              <a:t>Chlorination is not as selective as </a:t>
            </a:r>
            <a:r>
              <a:rPr lang="en-US" dirty="0" err="1" smtClean="0"/>
              <a:t>bromination</a:t>
            </a:r>
            <a:r>
              <a:rPr lang="en-US" dirty="0" smtClean="0"/>
              <a:t>, results in mixtures.Br</a:t>
            </a:r>
            <a:r>
              <a:rPr lang="en-US" baseline="-25000" dirty="0" smtClean="0"/>
              <a:t>2</a:t>
            </a:r>
            <a:r>
              <a:rPr lang="en-US" dirty="0" smtClean="0"/>
              <a:t> reacts only at the </a:t>
            </a:r>
            <a:r>
              <a:rPr lang="en-US" dirty="0" err="1" smtClean="0"/>
              <a:t>benzylic</a:t>
            </a:r>
            <a:r>
              <a:rPr lang="en-US" dirty="0" smtClean="0"/>
              <a:t> position.</a:t>
            </a:r>
          </a:p>
          <a:p>
            <a:pPr algn="l"/>
            <a:endParaRPr lang="en-US" dirty="0" smtClean="0"/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7967" y="4221088"/>
            <a:ext cx="8888066" cy="19442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159"/>
    </mc:Choice>
    <mc:Fallback xmlns="">
      <p:transition spd="slow" advTm="198159"/>
    </mc:Fallback>
  </mc:AlternateContent>
  <p:timing>
    <p:tnLst>
      <p:par>
        <p:cTn id="1" dur="indefinite" restart="never" nodeType="tmRoot"/>
      </p:par>
    </p:tn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Disubstituted</a:t>
            </a:r>
            <a:r>
              <a:rPr lang="en-US" b="1" dirty="0" smtClean="0">
                <a:solidFill>
                  <a:srgbClr val="FF0000"/>
                </a:solidFill>
              </a:rPr>
              <a:t> Benzenes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1-ortho</a:t>
            </a:r>
            <a:r>
              <a:rPr lang="en-US" b="1" dirty="0" smtClean="0"/>
              <a:t> (abbreviated   </a:t>
            </a:r>
            <a:r>
              <a:rPr lang="en-US" b="1" i="1" dirty="0" smtClean="0"/>
              <a:t>o</a:t>
            </a:r>
            <a:r>
              <a:rPr lang="en-US" b="1" dirty="0" smtClean="0"/>
              <a:t>- )= 1,2-disubstituted (two groups on </a:t>
            </a:r>
            <a:r>
              <a:rPr lang="en-US" b="1" u="sng" dirty="0" smtClean="0"/>
              <a:t>adjacent carbons</a:t>
            </a:r>
            <a:r>
              <a:rPr lang="en-US" b="1" dirty="0" smtClean="0"/>
              <a:t> on the ring)</a:t>
            </a:r>
            <a:r>
              <a:rPr lang="en-US" dirty="0" smtClean="0"/>
              <a:t> </a:t>
            </a:r>
          </a:p>
          <a:p>
            <a:endParaRPr lang="ar-IQ" dirty="0"/>
          </a:p>
        </p:txBody>
      </p:sp>
      <p:pic>
        <p:nvPicPr>
          <p:cNvPr id="4" name="صورة 3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924944"/>
            <a:ext cx="8352929" cy="34563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67"/>
    </mc:Choice>
    <mc:Fallback xmlns="">
      <p:transition spd="slow" advTm="71567"/>
    </mc:Fallback>
  </mc:AlternateContent>
  <p:timing>
    <p:tnLst>
      <p:par>
        <p:cTn id="1" dur="indefinite" restart="never" nodeType="tmRoot"/>
      </p:par>
    </p:tn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76672"/>
            <a:ext cx="8352927" cy="5472608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157"/>
    </mc:Choice>
    <mc:Fallback xmlns="">
      <p:transition spd="slow" advTm="89157"/>
    </mc:Fallback>
  </mc:AlternateContent>
  <p:timing>
    <p:tnLst>
      <p:par>
        <p:cTn id="1" dur="indefinite" restart="never" nodeType="tmRoot"/>
      </p:par>
    </p:tnLst>
  </p:timing>
  <p:extLst mod="1"/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313</Words>
  <Application>Microsoft Office PowerPoint</Application>
  <PresentationFormat>عرض على الشاشة (4:3)</PresentationFormat>
  <Paragraphs>45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سمة Office</vt:lpstr>
      <vt:lpstr>Aromatic compounds</vt:lpstr>
      <vt:lpstr>Friedel–Crafts Alkylation: </vt:lpstr>
      <vt:lpstr>Mechanism : </vt:lpstr>
      <vt:lpstr>Friedel–Crafts Acylation:</vt:lpstr>
      <vt:lpstr>Mechanism of Acylation</vt:lpstr>
      <vt:lpstr>Clemmensen Reduction</vt:lpstr>
      <vt:lpstr>Side-Chain Halogenation</vt:lpstr>
      <vt:lpstr>Disubstituted Benzenes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Aromatic compounds  aromatic compound contain benzene ring</dc:title>
  <dc:creator>مركز الاعتماد</dc:creator>
  <cp:lastModifiedBy>DR.Ahmed Saker 2O14</cp:lastModifiedBy>
  <cp:revision>48</cp:revision>
  <dcterms:created xsi:type="dcterms:W3CDTF">2014-11-14T06:05:35Z</dcterms:created>
  <dcterms:modified xsi:type="dcterms:W3CDTF">2022-01-04T17:44:42Z</dcterms:modified>
</cp:coreProperties>
</file>